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6" r:id="rId14"/>
    <p:sldId id="269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69F5956A-3C96-4833-887B-725C59457452}" type="datetimeFigureOut">
              <a:rPr lang="de-DE" smtClean="0"/>
              <a:pPr/>
              <a:t>28.06.2012</a:t>
            </a:fld>
            <a:endParaRPr lang="de-DE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756AE00D-BD94-4087-8A62-0A1BD315DF1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956A-3C96-4833-887B-725C59457452}" type="datetimeFigureOut">
              <a:rPr lang="de-DE" smtClean="0"/>
              <a:pPr/>
              <a:t>28.06.2012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E00D-BD94-4087-8A62-0A1BD315DF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956A-3C96-4833-887B-725C59457452}" type="datetimeFigureOut">
              <a:rPr lang="de-DE" smtClean="0"/>
              <a:pPr/>
              <a:t>28.06.2012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E00D-BD94-4087-8A62-0A1BD315DF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956A-3C96-4833-887B-725C59457452}" type="datetimeFigureOut">
              <a:rPr lang="de-DE" smtClean="0"/>
              <a:pPr/>
              <a:t>28.06.2012</a:t>
            </a:fld>
            <a:endParaRPr lang="de-DE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E00D-BD94-4087-8A62-0A1BD315DF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69F5956A-3C96-4833-887B-725C59457452}" type="datetimeFigureOut">
              <a:rPr lang="de-DE" smtClean="0"/>
              <a:pPr/>
              <a:t>28.06.2012</a:t>
            </a:fld>
            <a:endParaRPr lang="de-DE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756AE00D-BD94-4087-8A62-0A1BD315DF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956A-3C96-4833-887B-725C59457452}" type="datetimeFigureOut">
              <a:rPr lang="de-DE" smtClean="0"/>
              <a:pPr/>
              <a:t>28.06.2012</a:t>
            </a:fld>
            <a:endParaRPr lang="de-DE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E00D-BD94-4087-8A62-0A1BD315DF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956A-3C96-4833-887B-725C59457452}" type="datetimeFigureOut">
              <a:rPr lang="de-DE" smtClean="0"/>
              <a:pPr/>
              <a:t>28.06.2012</a:t>
            </a:fld>
            <a:endParaRPr lang="de-DE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756AE00D-BD94-4087-8A62-0A1BD315DF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956A-3C96-4833-887B-725C59457452}" type="datetimeFigureOut">
              <a:rPr lang="de-DE" smtClean="0"/>
              <a:pPr/>
              <a:t>28.06.2012</a:t>
            </a:fld>
            <a:endParaRPr lang="de-DE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E00D-BD94-4087-8A62-0A1BD315DF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956A-3C96-4833-887B-725C59457452}" type="datetimeFigureOut">
              <a:rPr lang="de-DE" smtClean="0"/>
              <a:pPr/>
              <a:t>28.06.2012</a:t>
            </a:fld>
            <a:endParaRPr lang="de-DE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E00D-BD94-4087-8A62-0A1BD315DF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956A-3C96-4833-887B-725C59457452}" type="datetimeFigureOut">
              <a:rPr lang="de-DE" smtClean="0"/>
              <a:pPr/>
              <a:t>28.06.2012</a:t>
            </a:fld>
            <a:endParaRPr lang="de-DE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756AE00D-BD94-4087-8A62-0A1BD315DF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de-DE" sz="2000" smtClean="0"/>
              <a:t>Bild durch Klicken auf Symbol hinzufügen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956A-3C96-4833-887B-725C59457452}" type="datetimeFigureOut">
              <a:rPr lang="de-DE" smtClean="0"/>
              <a:pPr/>
              <a:t>28.06.2012</a:t>
            </a:fld>
            <a:endParaRPr lang="de-DE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E00D-BD94-4087-8A62-0A1BD315DF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69F5956A-3C96-4833-887B-725C59457452}" type="datetimeFigureOut">
              <a:rPr lang="de-DE" smtClean="0"/>
              <a:pPr/>
              <a:t>28.06.2012</a:t>
            </a:fld>
            <a:endParaRPr lang="de-DE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de-DE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756AE00D-BD94-4087-8A62-0A1BD315DF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e.wikipedia.org/wiki/Liste_der_IPA-Zeich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576" y="2420888"/>
            <a:ext cx="7772400" cy="1508760"/>
          </a:xfrm>
        </p:spPr>
        <p:txBody>
          <a:bodyPr>
            <a:normAutofit/>
          </a:bodyPr>
          <a:lstStyle/>
          <a:p>
            <a:r>
              <a:rPr lang="de-DE" sz="6600" b="1" dirty="0" smtClean="0">
                <a:latin typeface="Bradley Hand ITC" pitchFamily="66" charset="0"/>
              </a:rPr>
              <a:t>RECHTSCHREIBEN</a:t>
            </a:r>
            <a:endParaRPr lang="de-DE" sz="6600" b="1" dirty="0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551668" y="-671347"/>
            <a:ext cx="3989982" cy="801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NACHDENKWÖRTER</a:t>
            </a:r>
            <a:endParaRPr lang="de-DE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539552" y="2852936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de-DE" sz="2400" kern="0" dirty="0" smtClean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Unterschied Schreibung – Lautung</a:t>
            </a: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endParaRPr lang="de-DE" sz="2400" kern="0" dirty="0">
              <a:solidFill>
                <a:schemeClr val="tx2">
                  <a:lumMod val="75000"/>
                </a:schemeClr>
              </a:solidFill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de-DE" sz="2400" kern="0" dirty="0" err="1" smtClean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Regelafte</a:t>
            </a:r>
            <a:r>
              <a:rPr lang="de-DE" sz="2400" kern="0" dirty="0" smtClean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, vorhersagbare Abweichung</a:t>
            </a:r>
          </a:p>
          <a:p>
            <a:pPr marL="457200" lvl="0" indent="-274320">
              <a:buClr>
                <a:schemeClr val="bg2">
                  <a:lumMod val="25000"/>
                </a:schemeClr>
              </a:buClr>
              <a:buSzPct val="80000"/>
            </a:pPr>
            <a:r>
              <a:rPr lang="de-DE" sz="2400" kern="0" dirty="0" smtClean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   (z.B. &lt; Strauch &gt; immer als &lt;</a:t>
            </a:r>
            <a:r>
              <a:rPr lang="de-DE" sz="2400" kern="0" dirty="0" err="1" smtClean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st</a:t>
            </a:r>
            <a:r>
              <a:rPr lang="de-DE" sz="2400" kern="0" dirty="0" smtClean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&gt;</a:t>
            </a:r>
          </a:p>
          <a:p>
            <a:pPr marL="457200" lvl="0" indent="-274320">
              <a:buClr>
                <a:schemeClr val="bg2">
                  <a:lumMod val="25000"/>
                </a:schemeClr>
              </a:buClr>
              <a:buSzPct val="80000"/>
            </a:pPr>
            <a:endParaRPr lang="de-DE" sz="2400" kern="0" dirty="0">
              <a:solidFill>
                <a:schemeClr val="tx2">
                  <a:lumMod val="75000"/>
                </a:schemeClr>
              </a:solidFill>
              <a:ea typeface="+mn-lt"/>
              <a:cs typeface="+mn-lt"/>
            </a:endParaRPr>
          </a:p>
          <a:p>
            <a:pPr marL="457200" lvl="0" indent="-274320"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</a:pPr>
            <a:r>
              <a:rPr lang="de-DE" sz="2400" kern="0" dirty="0" smtClean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Hilfe durch Tricks und Regeln --&gt; Nachdenken</a:t>
            </a:r>
          </a:p>
          <a:p>
            <a:pPr marL="457200" lvl="0" indent="-274320"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</a:pPr>
            <a:endParaRPr lang="de-DE" sz="2400" kern="0" dirty="0">
              <a:solidFill>
                <a:schemeClr val="tx2">
                  <a:lumMod val="75000"/>
                </a:schemeClr>
              </a:solidFill>
              <a:ea typeface="+mn-lt"/>
              <a:cs typeface="+mn-lt"/>
            </a:endParaRPr>
          </a:p>
          <a:p>
            <a:pPr marL="457200" lvl="0" indent="-274320"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de-DE" sz="2400" kern="0" dirty="0" smtClean="0">
                <a:solidFill>
                  <a:srgbClr val="C00000"/>
                </a:solidFill>
                <a:ea typeface="+mn-lt"/>
                <a:cs typeface="+mn-lt"/>
              </a:rPr>
              <a:t>Schwerpunkt: Umgang mit Regeln und phonologischen und morphematischen Besonderheiten </a:t>
            </a:r>
          </a:p>
          <a:p>
            <a:pPr marL="457200" lvl="0" indent="-274320"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</a:pPr>
            <a:endParaRPr lang="de-DE" sz="2400" kern="0" dirty="0">
              <a:solidFill>
                <a:schemeClr val="tx2">
                  <a:lumMod val="75000"/>
                </a:schemeClr>
              </a:solidFill>
              <a:ea typeface="+mn-lt"/>
              <a:cs typeface="+mn-lt"/>
              <a:sym typeface="Wingdings" pitchFamily="2" charset="2"/>
            </a:endParaRPr>
          </a:p>
          <a:p>
            <a:pPr marL="457200" lvl="0" indent="-274320">
              <a:buClr>
                <a:schemeClr val="bg2">
                  <a:lumMod val="25000"/>
                </a:schemeClr>
              </a:buClr>
              <a:buSzPct val="80000"/>
            </a:pPr>
            <a:endParaRPr lang="de-DE" sz="2400" kern="0" dirty="0">
              <a:solidFill>
                <a:schemeClr val="tx2">
                  <a:lumMod val="75000"/>
                </a:schemeClr>
              </a:solidFill>
              <a:ea typeface="+mn-lt"/>
              <a:cs typeface="+mn-lt"/>
              <a:sym typeface="Wingdings" pitchFamily="2" charset="2"/>
            </a:endParaRPr>
          </a:p>
          <a:p>
            <a:pPr marL="457200" lvl="0" indent="-274320"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</a:pPr>
            <a:endParaRPr lang="de-DE" sz="2400" kern="0" dirty="0" smtClean="0">
              <a:solidFill>
                <a:schemeClr val="tx2">
                  <a:lumMod val="75000"/>
                </a:schemeClr>
              </a:solidFill>
              <a:ea typeface="+mn-lt"/>
              <a:cs typeface="+mn-lt"/>
              <a:sym typeface="Wingdings" pitchFamily="2" charset="2"/>
            </a:endParaRPr>
          </a:p>
          <a:p>
            <a:pPr marL="457200" lvl="0" indent="-274320"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</a:pPr>
            <a:endParaRPr lang="de-DE" sz="2400" kern="0" dirty="0" smtClean="0">
              <a:solidFill>
                <a:schemeClr val="tx2">
                  <a:lumMod val="75000"/>
                </a:schemeClr>
              </a:solidFill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endParaRPr lang="de-DE" sz="2400" kern="0" baseline="0" dirty="0">
              <a:solidFill>
                <a:schemeClr val="tx2">
                  <a:lumMod val="75000"/>
                </a:schemeClr>
              </a:solidFill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endParaRPr lang="de-DE" sz="2400" kern="0" baseline="0" dirty="0">
              <a:solidFill>
                <a:schemeClr val="tx2">
                  <a:lumMod val="75000"/>
                </a:schemeClr>
              </a:solidFill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923927" y="-2115614"/>
            <a:ext cx="1440162" cy="8064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600109" y="-719788"/>
            <a:ext cx="3886770" cy="815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MERKWÖRTER</a:t>
            </a:r>
            <a:endParaRPr lang="de-DE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539552" y="2852936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de-DE" sz="2400" kern="0" dirty="0" smtClean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 keine Hilfe durch Regeln</a:t>
            </a: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endParaRPr lang="de-DE" sz="2400" kern="0" dirty="0">
              <a:solidFill>
                <a:schemeClr val="tx2">
                  <a:lumMod val="75000"/>
                </a:schemeClr>
              </a:solidFill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de-DE" sz="2400" kern="0" dirty="0" smtClean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Auswendiges Merken der Wörter</a:t>
            </a: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endParaRPr lang="de-DE" sz="2400" kern="0" dirty="0">
              <a:solidFill>
                <a:schemeClr val="tx2">
                  <a:lumMod val="75000"/>
                </a:schemeClr>
              </a:solidFill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de-DE" sz="2400" kern="0" dirty="0" smtClean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Z.B. Wörter mit Dehnungen ( &lt; Moor &gt;, &lt;Mohn&gt;) Wörter mit &lt; v &gt; ( &lt; Vater &gt;) oder Fremdwörter</a:t>
            </a: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tabLst/>
              <a:defRPr/>
            </a:pPr>
            <a:endParaRPr kumimoji="0" lang="de-DE" sz="2400" b="0" i="0" u="none" strike="noStrike" kern="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lang="de-DE" sz="2400" kern="0" dirty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 </a:t>
            </a:r>
            <a:r>
              <a:rPr lang="de-DE" sz="2400" kern="0" dirty="0" smtClean="0">
                <a:solidFill>
                  <a:srgbClr val="C00000"/>
                </a:solidFill>
                <a:ea typeface="+mn-lt"/>
                <a:cs typeface="+mn-lt"/>
              </a:rPr>
              <a:t>verschiedene Schwerpunkte –&gt; Einprägen</a:t>
            </a:r>
            <a:endParaRPr kumimoji="0" lang="de-DE" sz="2400" b="0" i="0" u="none" strike="noStrike" kern="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endParaRPr lang="de-DE" sz="2400" kern="0" baseline="0" dirty="0">
              <a:solidFill>
                <a:schemeClr val="tx2">
                  <a:lumMod val="75000"/>
                </a:schemeClr>
              </a:solidFill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964368" y="-2228064"/>
            <a:ext cx="1369582" cy="8075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542630" y="-806324"/>
            <a:ext cx="3997717" cy="8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u="sng" dirty="0" smtClean="0">
                <a:solidFill>
                  <a:schemeClr val="bg2">
                    <a:lumMod val="50000"/>
                  </a:schemeClr>
                </a:solidFill>
                <a:latin typeface="Bradley Hand ITC" pitchFamily="66" charset="0"/>
              </a:rPr>
              <a:t>PROBLEME DER DEUTSCHEN SPRACHE</a:t>
            </a:r>
            <a:endParaRPr lang="de-DE" sz="3600" u="sng" dirty="0">
              <a:solidFill>
                <a:schemeClr val="bg2">
                  <a:lumMod val="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e-DE" sz="2400" dirty="0" smtClean="0">
                <a:solidFill>
                  <a:srgbClr val="C00000"/>
                </a:solidFill>
              </a:rPr>
              <a:t>Im deutschen nur bedingt regelhafte </a:t>
            </a:r>
          </a:p>
          <a:p>
            <a:pPr algn="ctr">
              <a:buNone/>
            </a:pPr>
            <a:r>
              <a:rPr lang="de-DE" sz="2400" dirty="0" smtClean="0">
                <a:solidFill>
                  <a:srgbClr val="C00000"/>
                </a:solidFill>
              </a:rPr>
              <a:t>Phonem – Graphem Korrespondenz</a:t>
            </a:r>
          </a:p>
          <a:p>
            <a:pPr algn="ctr">
              <a:buNone/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de-DE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de-DE" sz="2200" dirty="0" smtClean="0">
                <a:solidFill>
                  <a:schemeClr val="tx2">
                    <a:lumMod val="75000"/>
                  </a:schemeClr>
                </a:solidFill>
              </a:rPr>
              <a:t>Ein Laut entspricht nicht immer einem Buchstaben z.B. [ </a:t>
            </a:r>
            <a:r>
              <a:rPr lang="de-DE" sz="2200" dirty="0" smtClean="0">
                <a:solidFill>
                  <a:schemeClr val="tx2">
                    <a:lumMod val="75000"/>
                  </a:schemeClr>
                </a:solidFill>
                <a:hlinkClick r:id="rId2" tooltip="Liste der IPA-Zeichen"/>
              </a:rPr>
              <a:t>ʃ</a:t>
            </a:r>
            <a:r>
              <a:rPr lang="de-DE" sz="2200" dirty="0" smtClean="0">
                <a:solidFill>
                  <a:schemeClr val="tx2">
                    <a:lumMod val="75000"/>
                  </a:schemeClr>
                </a:solidFill>
              </a:rPr>
              <a:t> ] ist &lt; </a:t>
            </a:r>
            <a:r>
              <a:rPr lang="de-DE" sz="2200" dirty="0" err="1" smtClean="0">
                <a:solidFill>
                  <a:schemeClr val="tx2">
                    <a:lumMod val="75000"/>
                  </a:schemeClr>
                </a:solidFill>
              </a:rPr>
              <a:t>sch</a:t>
            </a:r>
            <a:r>
              <a:rPr lang="de-DE" sz="2200" dirty="0" smtClean="0">
                <a:solidFill>
                  <a:schemeClr val="tx2">
                    <a:lumMod val="75000"/>
                  </a:schemeClr>
                </a:solidFill>
              </a:rPr>
              <a:t> &gt;</a:t>
            </a:r>
          </a:p>
          <a:p>
            <a:pPr>
              <a:buClr>
                <a:schemeClr val="bg2">
                  <a:lumMod val="25000"/>
                </a:schemeClr>
              </a:buClr>
              <a:buFont typeface="Arial" pitchFamily="34" charset="0"/>
              <a:buChar char="•"/>
            </a:pPr>
            <a:endParaRPr lang="de-DE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de-DE" sz="2200" dirty="0" smtClean="0">
                <a:solidFill>
                  <a:schemeClr val="tx2">
                    <a:lumMod val="75000"/>
                  </a:schemeClr>
                </a:solidFill>
              </a:rPr>
              <a:t>Mehrere Phone können durch ein Graphem dargestellt werden z.B. [</a:t>
            </a:r>
            <a:r>
              <a:rPr lang="de-DE" sz="2200" dirty="0" err="1" smtClean="0">
                <a:solidFill>
                  <a:schemeClr val="tx2">
                    <a:lumMod val="75000"/>
                  </a:schemeClr>
                </a:solidFill>
              </a:rPr>
              <a:t>ts</a:t>
            </a:r>
            <a:r>
              <a:rPr lang="de-DE" sz="2200" dirty="0" smtClean="0">
                <a:solidFill>
                  <a:schemeClr val="tx2">
                    <a:lumMod val="75000"/>
                  </a:schemeClr>
                </a:solidFill>
              </a:rPr>
              <a:t>] als &lt;z&gt;</a:t>
            </a:r>
          </a:p>
          <a:p>
            <a:pPr>
              <a:buClr>
                <a:schemeClr val="bg2">
                  <a:lumMod val="25000"/>
                </a:schemeClr>
              </a:buClr>
              <a:buFont typeface="Arial" pitchFamily="34" charset="0"/>
              <a:buChar char="•"/>
            </a:pPr>
            <a:endParaRPr lang="de-DE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de-DE" sz="2200" dirty="0" smtClean="0">
                <a:solidFill>
                  <a:schemeClr val="tx2">
                    <a:lumMod val="75000"/>
                  </a:schemeClr>
                </a:solidFill>
              </a:rPr>
              <a:t>Ein Phonem kann durch verschiedene </a:t>
            </a:r>
            <a:r>
              <a:rPr lang="de-DE" sz="2200" dirty="0" err="1" smtClean="0">
                <a:solidFill>
                  <a:schemeClr val="tx2">
                    <a:lumMod val="75000"/>
                  </a:schemeClr>
                </a:solidFill>
              </a:rPr>
              <a:t>Graphemkombinationen</a:t>
            </a:r>
            <a:r>
              <a:rPr lang="de-DE" sz="2200" dirty="0" smtClean="0">
                <a:solidFill>
                  <a:schemeClr val="tx2">
                    <a:lumMod val="75000"/>
                  </a:schemeClr>
                </a:solidFill>
              </a:rPr>
              <a:t> dargestellt werden z.B.</a:t>
            </a:r>
          </a:p>
          <a:p>
            <a:pPr>
              <a:buClr>
                <a:schemeClr val="bg2">
                  <a:lumMod val="25000"/>
                </a:schemeClr>
              </a:buClr>
              <a:buNone/>
            </a:pPr>
            <a:r>
              <a:rPr lang="de-DE" sz="2200" dirty="0" smtClean="0">
                <a:solidFill>
                  <a:schemeClr val="tx2">
                    <a:lumMod val="75000"/>
                  </a:schemeClr>
                </a:solidFill>
              </a:rPr>
              <a:t>   [ a: ] als &lt; Wal &gt; oder &lt; Wahl&gt;</a:t>
            </a:r>
          </a:p>
          <a:p>
            <a:pPr>
              <a:buClr>
                <a:schemeClr val="bg2">
                  <a:lumMod val="25000"/>
                </a:schemeClr>
              </a:buClr>
              <a:buNone/>
            </a:pPr>
            <a:endParaRPr lang="de-DE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de-DE" sz="2200" dirty="0" smtClean="0">
                <a:solidFill>
                  <a:schemeClr val="tx2">
                    <a:lumMod val="75000"/>
                  </a:schemeClr>
                </a:solidFill>
              </a:rPr>
              <a:t>Ein Graphem repräsentiert nicht immer dasselbe Phonem z.B. &lt; </a:t>
            </a:r>
            <a:r>
              <a:rPr lang="de-DE" sz="2200" dirty="0" err="1" smtClean="0">
                <a:solidFill>
                  <a:schemeClr val="tx2">
                    <a:lumMod val="75000"/>
                  </a:schemeClr>
                </a:solidFill>
              </a:rPr>
              <a:t>ch</a:t>
            </a:r>
            <a:r>
              <a:rPr lang="de-DE" sz="2200" dirty="0" smtClean="0">
                <a:solidFill>
                  <a:schemeClr val="tx2">
                    <a:lumMod val="75000"/>
                  </a:schemeClr>
                </a:solidFill>
              </a:rPr>
              <a:t> &gt; ist [</a:t>
            </a:r>
            <a:r>
              <a:rPr lang="de-DE" sz="2200" dirty="0" smtClean="0">
                <a:solidFill>
                  <a:schemeClr val="tx2">
                    <a:lumMod val="75000"/>
                  </a:schemeClr>
                </a:solidFill>
                <a:hlinkClick r:id="rId2" tooltip="Liste der IPA-Zeichen"/>
              </a:rPr>
              <a:t>ç</a:t>
            </a:r>
            <a:r>
              <a:rPr lang="de-DE" sz="2200" dirty="0" smtClean="0">
                <a:solidFill>
                  <a:schemeClr val="tx2">
                    <a:lumMod val="75000"/>
                  </a:schemeClr>
                </a:solidFill>
              </a:rPr>
              <a:t> ] (ich) oder [X] (ach)</a:t>
            </a:r>
          </a:p>
          <a:p>
            <a:pPr>
              <a:buClr>
                <a:schemeClr val="bg2">
                  <a:lumMod val="25000"/>
                </a:schemeClr>
              </a:buClr>
              <a:buNone/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  <a:buNone/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e-DE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u="sng" dirty="0" smtClean="0">
                <a:solidFill>
                  <a:schemeClr val="bg2">
                    <a:lumMod val="50000"/>
                  </a:schemeClr>
                </a:solidFill>
                <a:latin typeface="Bradley Hand ITC" pitchFamily="66" charset="0"/>
              </a:rPr>
              <a:t>PROBLEME DER DEUTSCHEN SPRACHE</a:t>
            </a:r>
            <a:endParaRPr lang="de-DE" sz="3600" u="sng" dirty="0">
              <a:solidFill>
                <a:schemeClr val="bg2">
                  <a:lumMod val="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88840"/>
            <a:ext cx="8229600" cy="5069160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</a:rPr>
              <a:t> die deutsche Schriftsprache ist nicht lautgetreu,</a:t>
            </a:r>
          </a:p>
          <a:p>
            <a:pPr>
              <a:buClr>
                <a:schemeClr val="bg2">
                  <a:lumMod val="25000"/>
                </a:schemeClr>
              </a:buClr>
              <a:buNone/>
            </a:pP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</a:rPr>
              <a:t> 	 sondern lediglich lautorientiert</a:t>
            </a:r>
          </a:p>
          <a:p>
            <a:pPr>
              <a:buClr>
                <a:schemeClr val="bg2">
                  <a:lumMod val="25000"/>
                </a:schemeClr>
              </a:buClr>
              <a:buNone/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</a:rPr>
              <a:t>Es gibt komplexe Phonem – Graphem – Korrespondenzen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</a:rPr>
              <a:t>Graphemische und phonetische Ambiguität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  <a:buNone/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de-DE" sz="2400" dirty="0" smtClean="0">
                <a:solidFill>
                  <a:srgbClr val="C00000"/>
                </a:solidFill>
              </a:rPr>
              <a:t>Schriftsprache als schwieriger Lerngegenstand !</a:t>
            </a:r>
          </a:p>
          <a:p>
            <a:pPr>
              <a:buClr>
                <a:schemeClr val="bg2">
                  <a:lumMod val="25000"/>
                </a:schemeClr>
              </a:buClr>
              <a:buNone/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e-DE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u="sng" dirty="0" smtClean="0">
                <a:solidFill>
                  <a:schemeClr val="bg2">
                    <a:lumMod val="50000"/>
                  </a:schemeClr>
                </a:solidFill>
                <a:latin typeface="Bradley Hand ITC" pitchFamily="66" charset="0"/>
              </a:rPr>
              <a:t>ENTWICKLUNGSSTUFEN IM RECHTSCHREIBEN (UTA  FRITH)</a:t>
            </a:r>
            <a:endParaRPr lang="de-DE" sz="3600" u="sng" dirty="0">
              <a:solidFill>
                <a:schemeClr val="bg2">
                  <a:lumMod val="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Clr>
                <a:schemeClr val="bg2">
                  <a:lumMod val="25000"/>
                </a:schemeClr>
              </a:buClr>
              <a:buNone/>
            </a:pPr>
            <a:r>
              <a:rPr lang="de-DE" sz="2400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Clr>
                <a:schemeClr val="bg2">
                  <a:lumMod val="25000"/>
                </a:schemeClr>
              </a:buClr>
              <a:buNone/>
            </a:pPr>
            <a:r>
              <a:rPr lang="de-DE" sz="2400" dirty="0" smtClean="0">
                <a:solidFill>
                  <a:srgbClr val="C00000"/>
                </a:solidFill>
              </a:rPr>
              <a:t>3 Phasen:</a:t>
            </a:r>
          </a:p>
          <a:p>
            <a:pPr>
              <a:buClr>
                <a:schemeClr val="bg2">
                  <a:lumMod val="25000"/>
                </a:schemeClr>
              </a:buClr>
              <a:buFont typeface="Arial" pitchFamily="34" charset="0"/>
              <a:buChar char="•"/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  <a:buFont typeface="Arial" pitchFamily="34" charset="0"/>
              <a:buChar char="•"/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</a:rPr>
              <a:t> Logographemische Phase</a:t>
            </a:r>
          </a:p>
          <a:p>
            <a:pPr>
              <a:buClr>
                <a:schemeClr val="bg2">
                  <a:lumMod val="25000"/>
                </a:schemeClr>
              </a:buClr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</a:rPr>
              <a:t>Alphabetische </a:t>
            </a: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</a:rPr>
              <a:t>Phase</a:t>
            </a: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</a:rPr>
              <a:t>Orthographische </a:t>
            </a: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</a:rPr>
              <a:t>Phase </a:t>
            </a: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  <a:buNone/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e-DE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u="sng" dirty="0" smtClean="0">
                <a:solidFill>
                  <a:schemeClr val="bg2">
                    <a:lumMod val="50000"/>
                  </a:schemeClr>
                </a:solidFill>
                <a:latin typeface="Bradley Hand ITC" pitchFamily="66" charset="0"/>
              </a:rPr>
              <a:t>ENTWICKLUNGSSTUFEN IM RECHTSCHREIBEN (UTA  FRITH)</a:t>
            </a:r>
            <a:endParaRPr lang="de-DE" sz="3600" u="sng" dirty="0">
              <a:solidFill>
                <a:schemeClr val="bg2">
                  <a:lumMod val="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Clr>
                <a:schemeClr val="bg2">
                  <a:lumMod val="25000"/>
                </a:schemeClr>
              </a:buClr>
              <a:buNone/>
            </a:pPr>
            <a:r>
              <a:rPr lang="de-DE" sz="2400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Clr>
                <a:schemeClr val="bg2">
                  <a:lumMod val="25000"/>
                </a:schemeClr>
              </a:buClr>
              <a:buNone/>
            </a:pPr>
            <a:r>
              <a:rPr lang="de-DE" sz="2400" dirty="0" smtClean="0">
                <a:solidFill>
                  <a:srgbClr val="C00000"/>
                </a:solidFill>
              </a:rPr>
              <a:t>LOGOGRAPHISCHE PHASE</a:t>
            </a:r>
          </a:p>
          <a:p>
            <a:pPr>
              <a:buClr>
                <a:schemeClr val="bg2">
                  <a:lumMod val="25000"/>
                </a:schemeClr>
              </a:buClr>
              <a:buFont typeface="Arial" pitchFamily="34" charset="0"/>
              <a:buChar char="•"/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</a:rPr>
              <a:t>„Kritzeln“</a:t>
            </a:r>
          </a:p>
          <a:p>
            <a:pPr>
              <a:buClr>
                <a:schemeClr val="bg2">
                  <a:lumMod val="25000"/>
                </a:schemeClr>
              </a:buClr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</a:rPr>
              <a:t>Schreiben als Abschreiben oder Abmalen</a:t>
            </a:r>
          </a:p>
          <a:p>
            <a:pPr>
              <a:buClr>
                <a:schemeClr val="bg2">
                  <a:lumMod val="25000"/>
                </a:schemeClr>
              </a:buClr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</a:rPr>
              <a:t>Kein Laut – Zeichen – Bezug</a:t>
            </a:r>
          </a:p>
          <a:p>
            <a:pPr>
              <a:buClr>
                <a:schemeClr val="bg2">
                  <a:lumMod val="25000"/>
                </a:schemeClr>
              </a:buClr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</a:rPr>
              <a:t>Merkschreibung: eine Buchstabenfolge oder einzelne Merkmale  werden eingeprägt</a:t>
            </a:r>
          </a:p>
          <a:p>
            <a:pPr>
              <a:buClr>
                <a:schemeClr val="bg2">
                  <a:lumMod val="25000"/>
                </a:schemeClr>
              </a:buClr>
              <a:buNone/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e-DE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u="sng" dirty="0" smtClean="0">
                <a:solidFill>
                  <a:schemeClr val="bg2">
                    <a:lumMod val="50000"/>
                  </a:schemeClr>
                </a:solidFill>
                <a:latin typeface="Bradley Hand ITC" pitchFamily="66" charset="0"/>
              </a:rPr>
              <a:t>ENTWICKLUNGSSTUFEN IM RECHTSCHREIBEN (UTA  FRITH)</a:t>
            </a:r>
            <a:endParaRPr lang="de-DE" sz="3600" u="sng" dirty="0">
              <a:solidFill>
                <a:schemeClr val="bg2">
                  <a:lumMod val="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Clr>
                <a:schemeClr val="bg2">
                  <a:lumMod val="25000"/>
                </a:schemeClr>
              </a:buClr>
              <a:buNone/>
            </a:pPr>
            <a:r>
              <a:rPr lang="de-DE" sz="2400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Clr>
                <a:schemeClr val="bg2">
                  <a:lumMod val="25000"/>
                </a:schemeClr>
              </a:buClr>
              <a:buNone/>
            </a:pPr>
            <a:r>
              <a:rPr lang="de-DE" sz="2400" dirty="0" smtClean="0">
                <a:solidFill>
                  <a:srgbClr val="C00000"/>
                </a:solidFill>
              </a:rPr>
              <a:t>ALPHABETISCHE PHASE</a:t>
            </a:r>
          </a:p>
          <a:p>
            <a:pPr>
              <a:buClr>
                <a:schemeClr val="bg2">
                  <a:lumMod val="25000"/>
                </a:schemeClr>
              </a:buClr>
              <a:buFont typeface="Arial" pitchFamily="34" charset="0"/>
              <a:buChar char="•"/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  <a:buFont typeface="Arial" pitchFamily="34" charset="0"/>
              <a:buChar char="•"/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</a:rPr>
              <a:t> Erfassen des Lautbezugs</a:t>
            </a:r>
          </a:p>
          <a:p>
            <a:pPr>
              <a:buClr>
                <a:schemeClr val="bg2">
                  <a:lumMod val="25000"/>
                </a:schemeClr>
              </a:buClr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</a:rPr>
              <a:t>Orientierung an der eigenen Aussprache</a:t>
            </a:r>
          </a:p>
          <a:p>
            <a:pPr>
              <a:buClr>
                <a:schemeClr val="bg2">
                  <a:lumMod val="25000"/>
                </a:schemeClr>
              </a:buClr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</a:rPr>
              <a:t>Viele orthographische Fehler durch lautgetreues Schreiben</a:t>
            </a:r>
          </a:p>
          <a:p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e-DE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u="sng" dirty="0" smtClean="0">
                <a:solidFill>
                  <a:schemeClr val="bg2">
                    <a:lumMod val="50000"/>
                  </a:schemeClr>
                </a:solidFill>
                <a:latin typeface="Bradley Hand ITC" pitchFamily="66" charset="0"/>
              </a:rPr>
              <a:t>ENTWICKLUNGSSTUFEN IM RECHTSCHREIBEN (UTA  FRITH)</a:t>
            </a:r>
            <a:endParaRPr lang="de-DE" sz="3600" u="sng" dirty="0">
              <a:solidFill>
                <a:schemeClr val="bg2">
                  <a:lumMod val="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Clr>
                <a:schemeClr val="bg2">
                  <a:lumMod val="25000"/>
                </a:schemeClr>
              </a:buClr>
              <a:buNone/>
            </a:pPr>
            <a:r>
              <a:rPr lang="de-DE" sz="2400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Clr>
                <a:schemeClr val="bg2">
                  <a:lumMod val="25000"/>
                </a:schemeClr>
              </a:buClr>
              <a:buNone/>
            </a:pPr>
            <a:r>
              <a:rPr lang="de-DE" sz="2400" dirty="0" smtClean="0">
                <a:solidFill>
                  <a:srgbClr val="C00000"/>
                </a:solidFill>
              </a:rPr>
              <a:t>ORTHOGRAPHISCHE  PHASE</a:t>
            </a:r>
          </a:p>
          <a:p>
            <a:pPr algn="ctr">
              <a:buClr>
                <a:schemeClr val="bg2">
                  <a:lumMod val="25000"/>
                </a:schemeClr>
              </a:buClr>
              <a:buNone/>
            </a:pPr>
            <a:endParaRPr lang="de-DE" sz="2400" dirty="0" smtClean="0">
              <a:solidFill>
                <a:srgbClr val="C00000"/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</a:rPr>
              <a:t> Integration von orthographischen Muster</a:t>
            </a:r>
          </a:p>
          <a:p>
            <a:pPr>
              <a:buClr>
                <a:schemeClr val="bg2">
                  <a:lumMod val="25000"/>
                </a:schemeClr>
              </a:buClr>
              <a:buNone/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</a:rPr>
              <a:t>Erkennen und Erfassen von Rechtschreibregeln</a:t>
            </a:r>
          </a:p>
          <a:p>
            <a:pPr>
              <a:buClr>
                <a:schemeClr val="bg2">
                  <a:lumMod val="25000"/>
                </a:schemeClr>
              </a:buClr>
              <a:buNone/>
            </a:pP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</a:rPr>
              <a:t>  (Doppelkonsonanten, d und t im Auslaut)</a:t>
            </a:r>
          </a:p>
          <a:p>
            <a:pPr>
              <a:buClr>
                <a:schemeClr val="bg2">
                  <a:lumMod val="25000"/>
                </a:schemeClr>
              </a:buClr>
              <a:buNone/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</a:rPr>
              <a:t>Wissen über morphematische Strukturen</a:t>
            </a:r>
          </a:p>
          <a:p>
            <a:pPr>
              <a:buClr>
                <a:schemeClr val="bg2">
                  <a:lumMod val="25000"/>
                </a:schemeClr>
              </a:buClr>
              <a:buNone/>
            </a:pP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</a:rPr>
              <a:t>   (Ableitung Wörter mit ä von Wörtern mit a, </a:t>
            </a:r>
          </a:p>
          <a:p>
            <a:pPr>
              <a:buClr>
                <a:schemeClr val="bg2">
                  <a:lumMod val="25000"/>
                </a:schemeClr>
              </a:buClr>
              <a:buNone/>
            </a:pP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</a:rPr>
              <a:t>    Groß – und Kleinschreibung) </a:t>
            </a:r>
          </a:p>
          <a:p>
            <a:pPr>
              <a:buClr>
                <a:schemeClr val="bg2">
                  <a:lumMod val="25000"/>
                </a:schemeClr>
              </a:buClr>
              <a:buFont typeface="Arial" pitchFamily="34" charset="0"/>
              <a:buChar char="•"/>
            </a:pPr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e-DE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e-DE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u="sng" dirty="0" smtClean="0">
                <a:solidFill>
                  <a:schemeClr val="bg2">
                    <a:lumMod val="50000"/>
                  </a:schemeClr>
                </a:solidFill>
                <a:latin typeface="Bradley Hand ITC" pitchFamily="66" charset="0"/>
              </a:rPr>
              <a:t>LERNFELDER  UND BAUSTEINE DES SCHREIBENLERNENS</a:t>
            </a:r>
            <a:endParaRPr lang="de-DE" sz="3600" u="sng" dirty="0">
              <a:solidFill>
                <a:schemeClr val="bg2">
                  <a:lumMod val="50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935718" y="-1623349"/>
            <a:ext cx="1416582" cy="820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3923927" y="-27382"/>
            <a:ext cx="1440162" cy="8064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3964368" y="1444344"/>
            <a:ext cx="1369582" cy="8075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MITSPRECHWÖRTER</a:t>
            </a:r>
            <a:endParaRPr lang="de-DE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935718" y="-2271421"/>
            <a:ext cx="1416582" cy="820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Inhaltsplatzhalter 2"/>
          <p:cNvSpPr txBox="1">
            <a:spLocks/>
          </p:cNvSpPr>
          <p:nvPr/>
        </p:nvSpPr>
        <p:spPr>
          <a:xfrm>
            <a:off x="395536" y="2636912"/>
            <a:ext cx="8373616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de-DE" sz="2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Lautgetreue</a:t>
            </a:r>
            <a:r>
              <a:rPr kumimoji="0" lang="de-DE" sz="23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 Wörter : Wörter mit regelhaften Phonem – Graphem – Korrespondenzen</a:t>
            </a: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tabLst/>
              <a:defRPr/>
            </a:pPr>
            <a:r>
              <a:rPr lang="de-DE" sz="2300" kern="0" dirty="0" smtClean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	(„Rose“, „Ananas“)</a:t>
            </a:r>
            <a:endParaRPr kumimoji="0" lang="de-DE" sz="2300" b="0" i="0" u="none" strike="noStrike" kern="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tabLst/>
              <a:defRPr/>
            </a:pPr>
            <a:endParaRPr lang="de-DE" sz="2300" kern="0" dirty="0">
              <a:solidFill>
                <a:schemeClr val="tx2">
                  <a:lumMod val="75000"/>
                </a:schemeClr>
              </a:solidFill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de-DE" sz="23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Strategie „Schreibe wie du sprichst“</a:t>
            </a: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endParaRPr lang="de-DE" sz="2300" kern="0" dirty="0">
              <a:solidFill>
                <a:schemeClr val="tx2">
                  <a:lumMod val="75000"/>
                </a:schemeClr>
              </a:solidFill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de-DE" sz="23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Richtige Verschriftung ohne Kenntnis von Regeln</a:t>
            </a: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endParaRPr lang="de-DE" sz="2300" kern="0" dirty="0">
              <a:solidFill>
                <a:schemeClr val="tx2">
                  <a:lumMod val="75000"/>
                </a:schemeClr>
              </a:solidFill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de-DE" sz="23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Für den Beginn, die alphabetische Phase, geeignet</a:t>
            </a: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endParaRPr lang="de-DE" sz="2300" kern="0" dirty="0">
              <a:solidFill>
                <a:schemeClr val="tx2">
                  <a:lumMod val="75000"/>
                </a:schemeClr>
              </a:solidFill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de-DE" sz="23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Schwerpunkt: lautgetreues Schreiben</a:t>
            </a: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endParaRPr lang="de-DE" sz="2400" kern="0" dirty="0" smtClean="0">
              <a:solidFill>
                <a:schemeClr val="tx2">
                  <a:lumMod val="75000"/>
                </a:schemeClr>
              </a:solidFill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tabLst/>
              <a:defRPr/>
            </a:pPr>
            <a:endParaRPr kumimoji="0" lang="de-DE" sz="2400" b="0" i="0" u="none" strike="noStrike" kern="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endParaRPr lang="de-DE" sz="2400" kern="0" baseline="0" dirty="0">
              <a:solidFill>
                <a:schemeClr val="tx2">
                  <a:lumMod val="75000"/>
                </a:schemeClr>
              </a:solidFill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  <a:p>
            <a:pPr marL="45720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329</Words>
  <Application>Microsoft Office PowerPoint</Application>
  <PresentationFormat>Bildschirmpräsentation (4:3)</PresentationFormat>
  <Paragraphs>129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Carnival</vt:lpstr>
      <vt:lpstr>Folie 1</vt:lpstr>
      <vt:lpstr>PROBLEME DER DEUTSCHEN SPRACHE</vt:lpstr>
      <vt:lpstr>PROBLEME DER DEUTSCHEN SPRACHE</vt:lpstr>
      <vt:lpstr>ENTWICKLUNGSSTUFEN IM RECHTSCHREIBEN (UTA  FRITH)</vt:lpstr>
      <vt:lpstr>ENTWICKLUNGSSTUFEN IM RECHTSCHREIBEN (UTA  FRITH)</vt:lpstr>
      <vt:lpstr>ENTWICKLUNGSSTUFEN IM RECHTSCHREIBEN (UTA  FRITH)</vt:lpstr>
      <vt:lpstr>ENTWICKLUNGSSTUFEN IM RECHTSCHREIBEN (UTA  FRITH)</vt:lpstr>
      <vt:lpstr>LERNFELDER  UND BAUSTEINE DES SCHREIBENLERNENS</vt:lpstr>
      <vt:lpstr>MITSPRECHWÖRTER</vt:lpstr>
      <vt:lpstr>Folie 10</vt:lpstr>
      <vt:lpstr>NACHDENKWÖRTER</vt:lpstr>
      <vt:lpstr>Folie 12</vt:lpstr>
      <vt:lpstr>MERKWÖRTER</vt:lpstr>
      <vt:lpstr>Folie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Eva</dc:creator>
  <cp:lastModifiedBy>Eva</cp:lastModifiedBy>
  <cp:revision>10</cp:revision>
  <dcterms:created xsi:type="dcterms:W3CDTF">2012-06-26T05:27:44Z</dcterms:created>
  <dcterms:modified xsi:type="dcterms:W3CDTF">2012-06-28T06:34:51Z</dcterms:modified>
</cp:coreProperties>
</file>